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4" r:id="rId5"/>
    <p:sldId id="259" r:id="rId6"/>
    <p:sldId id="260" r:id="rId7"/>
    <p:sldId id="263" r:id="rId8"/>
    <p:sldId id="262" r:id="rId9"/>
    <p:sldId id="261" r:id="rId10"/>
    <p:sldId id="265" r:id="rId11"/>
    <p:sldId id="266" r:id="rId12"/>
    <p:sldId id="267" r:id="rId13"/>
    <p:sldId id="268" r:id="rId14"/>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53" d="100"/>
          <a:sy n="153"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F4537-DDE3-4811-A871-D5A6F7E8F73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13A490-5215-4750-BC01-86D097D17A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2974CFD-BB9E-4B04-9DC1-76AF2644ADB0}"/>
              </a:ext>
            </a:extLst>
          </p:cNvPr>
          <p:cNvSpPr>
            <a:spLocks noGrp="1"/>
          </p:cNvSpPr>
          <p:nvPr>
            <p:ph type="dt" sz="half" idx="10"/>
          </p:nvPr>
        </p:nvSpPr>
        <p:spPr/>
        <p:txBody>
          <a:bodyPr/>
          <a:lstStyle/>
          <a:p>
            <a:fld id="{EB8F2A51-14F2-49C3-B8C1-B07A4DB0E00C}" type="datetimeFigureOut">
              <a:rPr lang="en-US" smtClean="0"/>
              <a:t>2/14/22</a:t>
            </a:fld>
            <a:endParaRPr lang="en-US"/>
          </a:p>
        </p:txBody>
      </p:sp>
      <p:sp>
        <p:nvSpPr>
          <p:cNvPr id="5" name="Footer Placeholder 4">
            <a:extLst>
              <a:ext uri="{FF2B5EF4-FFF2-40B4-BE49-F238E27FC236}">
                <a16:creationId xmlns:a16="http://schemas.microsoft.com/office/drawing/2014/main" id="{2216269E-642B-48DF-9289-6CF3EB0A5B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7D44A3-5196-4909-B9DC-D010EC5DFC13}"/>
              </a:ext>
            </a:extLst>
          </p:cNvPr>
          <p:cNvSpPr>
            <a:spLocks noGrp="1"/>
          </p:cNvSpPr>
          <p:nvPr>
            <p:ph type="sldNum" sz="quarter" idx="12"/>
          </p:nvPr>
        </p:nvSpPr>
        <p:spPr/>
        <p:txBody>
          <a:bodyPr/>
          <a:lstStyle/>
          <a:p>
            <a:fld id="{15DA1B8B-39A0-46E2-9D33-A1B5DA4E2F73}" type="slidenum">
              <a:rPr lang="en-US" smtClean="0"/>
              <a:t>‹#›</a:t>
            </a:fld>
            <a:endParaRPr lang="en-US"/>
          </a:p>
        </p:txBody>
      </p:sp>
    </p:spTree>
    <p:extLst>
      <p:ext uri="{BB962C8B-B14F-4D97-AF65-F5344CB8AC3E}">
        <p14:creationId xmlns:p14="http://schemas.microsoft.com/office/powerpoint/2010/main" val="2262897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860DB-0D12-4142-A90C-88CE258913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334172-9647-41A9-B44D-CB0D18639D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9D304A-AEE2-4BAE-A90C-F58E3EC57703}"/>
              </a:ext>
            </a:extLst>
          </p:cNvPr>
          <p:cNvSpPr>
            <a:spLocks noGrp="1"/>
          </p:cNvSpPr>
          <p:nvPr>
            <p:ph type="dt" sz="half" idx="10"/>
          </p:nvPr>
        </p:nvSpPr>
        <p:spPr/>
        <p:txBody>
          <a:bodyPr/>
          <a:lstStyle/>
          <a:p>
            <a:fld id="{EB8F2A51-14F2-49C3-B8C1-B07A4DB0E00C}" type="datetimeFigureOut">
              <a:rPr lang="en-US" smtClean="0"/>
              <a:t>2/14/22</a:t>
            </a:fld>
            <a:endParaRPr lang="en-US"/>
          </a:p>
        </p:txBody>
      </p:sp>
      <p:sp>
        <p:nvSpPr>
          <p:cNvPr id="5" name="Footer Placeholder 4">
            <a:extLst>
              <a:ext uri="{FF2B5EF4-FFF2-40B4-BE49-F238E27FC236}">
                <a16:creationId xmlns:a16="http://schemas.microsoft.com/office/drawing/2014/main" id="{F1D857D9-34C1-480F-B3DB-A94158ED8B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D2F1FE-3BD8-4F23-9E6F-A35E5B255114}"/>
              </a:ext>
            </a:extLst>
          </p:cNvPr>
          <p:cNvSpPr>
            <a:spLocks noGrp="1"/>
          </p:cNvSpPr>
          <p:nvPr>
            <p:ph type="sldNum" sz="quarter" idx="12"/>
          </p:nvPr>
        </p:nvSpPr>
        <p:spPr/>
        <p:txBody>
          <a:bodyPr/>
          <a:lstStyle/>
          <a:p>
            <a:fld id="{15DA1B8B-39A0-46E2-9D33-A1B5DA4E2F73}" type="slidenum">
              <a:rPr lang="en-US" smtClean="0"/>
              <a:t>‹#›</a:t>
            </a:fld>
            <a:endParaRPr lang="en-US"/>
          </a:p>
        </p:txBody>
      </p:sp>
    </p:spTree>
    <p:extLst>
      <p:ext uri="{BB962C8B-B14F-4D97-AF65-F5344CB8AC3E}">
        <p14:creationId xmlns:p14="http://schemas.microsoft.com/office/powerpoint/2010/main" val="2298994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A15477-6EBB-4436-B832-397966C0554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9D2EFA2-630A-4A67-BEC7-76C971B3118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3E0FC7-C2CF-4EB9-A8F2-B414CD6E1416}"/>
              </a:ext>
            </a:extLst>
          </p:cNvPr>
          <p:cNvSpPr>
            <a:spLocks noGrp="1"/>
          </p:cNvSpPr>
          <p:nvPr>
            <p:ph type="dt" sz="half" idx="10"/>
          </p:nvPr>
        </p:nvSpPr>
        <p:spPr/>
        <p:txBody>
          <a:bodyPr/>
          <a:lstStyle/>
          <a:p>
            <a:fld id="{EB8F2A51-14F2-49C3-B8C1-B07A4DB0E00C}" type="datetimeFigureOut">
              <a:rPr lang="en-US" smtClean="0"/>
              <a:t>2/14/22</a:t>
            </a:fld>
            <a:endParaRPr lang="en-US"/>
          </a:p>
        </p:txBody>
      </p:sp>
      <p:sp>
        <p:nvSpPr>
          <p:cNvPr id="5" name="Footer Placeholder 4">
            <a:extLst>
              <a:ext uri="{FF2B5EF4-FFF2-40B4-BE49-F238E27FC236}">
                <a16:creationId xmlns:a16="http://schemas.microsoft.com/office/drawing/2014/main" id="{FDC731BB-BF52-4BF6-B22E-2B74D6BE6E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7D472F-E832-4AFE-91A6-41DC4753CFDA}"/>
              </a:ext>
            </a:extLst>
          </p:cNvPr>
          <p:cNvSpPr>
            <a:spLocks noGrp="1"/>
          </p:cNvSpPr>
          <p:nvPr>
            <p:ph type="sldNum" sz="quarter" idx="12"/>
          </p:nvPr>
        </p:nvSpPr>
        <p:spPr/>
        <p:txBody>
          <a:bodyPr/>
          <a:lstStyle/>
          <a:p>
            <a:fld id="{15DA1B8B-39A0-46E2-9D33-A1B5DA4E2F73}" type="slidenum">
              <a:rPr lang="en-US" smtClean="0"/>
              <a:t>‹#›</a:t>
            </a:fld>
            <a:endParaRPr lang="en-US"/>
          </a:p>
        </p:txBody>
      </p:sp>
    </p:spTree>
    <p:extLst>
      <p:ext uri="{BB962C8B-B14F-4D97-AF65-F5344CB8AC3E}">
        <p14:creationId xmlns:p14="http://schemas.microsoft.com/office/powerpoint/2010/main" val="2914210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DB5D7-6AA1-4DF8-A754-46838AC9CF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A9882D-A58A-40E7-A328-9566D6B36E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7AA264-3FB2-4483-B065-E80AE0C5E089}"/>
              </a:ext>
            </a:extLst>
          </p:cNvPr>
          <p:cNvSpPr>
            <a:spLocks noGrp="1"/>
          </p:cNvSpPr>
          <p:nvPr>
            <p:ph type="dt" sz="half" idx="10"/>
          </p:nvPr>
        </p:nvSpPr>
        <p:spPr/>
        <p:txBody>
          <a:bodyPr/>
          <a:lstStyle/>
          <a:p>
            <a:fld id="{EB8F2A51-14F2-49C3-B8C1-B07A4DB0E00C}" type="datetimeFigureOut">
              <a:rPr lang="en-US" smtClean="0"/>
              <a:t>2/14/22</a:t>
            </a:fld>
            <a:endParaRPr lang="en-US"/>
          </a:p>
        </p:txBody>
      </p:sp>
      <p:sp>
        <p:nvSpPr>
          <p:cNvPr id="5" name="Footer Placeholder 4">
            <a:extLst>
              <a:ext uri="{FF2B5EF4-FFF2-40B4-BE49-F238E27FC236}">
                <a16:creationId xmlns:a16="http://schemas.microsoft.com/office/drawing/2014/main" id="{5FF47310-4864-4F1F-8936-C7BB33BAAF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6849C3-B107-4E96-8E68-8D895CEBC708}"/>
              </a:ext>
            </a:extLst>
          </p:cNvPr>
          <p:cNvSpPr>
            <a:spLocks noGrp="1"/>
          </p:cNvSpPr>
          <p:nvPr>
            <p:ph type="sldNum" sz="quarter" idx="12"/>
          </p:nvPr>
        </p:nvSpPr>
        <p:spPr/>
        <p:txBody>
          <a:bodyPr/>
          <a:lstStyle/>
          <a:p>
            <a:fld id="{15DA1B8B-39A0-46E2-9D33-A1B5DA4E2F73}" type="slidenum">
              <a:rPr lang="en-US" smtClean="0"/>
              <a:t>‹#›</a:t>
            </a:fld>
            <a:endParaRPr lang="en-US"/>
          </a:p>
        </p:txBody>
      </p:sp>
    </p:spTree>
    <p:extLst>
      <p:ext uri="{BB962C8B-B14F-4D97-AF65-F5344CB8AC3E}">
        <p14:creationId xmlns:p14="http://schemas.microsoft.com/office/powerpoint/2010/main" val="1630303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70A7B-40A8-43CE-9433-8FA2215470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9E0F308-A275-494E-963A-5691520311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F02149-5B1A-4802-8E35-2F51BEC26960}"/>
              </a:ext>
            </a:extLst>
          </p:cNvPr>
          <p:cNvSpPr>
            <a:spLocks noGrp="1"/>
          </p:cNvSpPr>
          <p:nvPr>
            <p:ph type="dt" sz="half" idx="10"/>
          </p:nvPr>
        </p:nvSpPr>
        <p:spPr/>
        <p:txBody>
          <a:bodyPr/>
          <a:lstStyle/>
          <a:p>
            <a:fld id="{EB8F2A51-14F2-49C3-B8C1-B07A4DB0E00C}" type="datetimeFigureOut">
              <a:rPr lang="en-US" smtClean="0"/>
              <a:t>2/14/22</a:t>
            </a:fld>
            <a:endParaRPr lang="en-US"/>
          </a:p>
        </p:txBody>
      </p:sp>
      <p:sp>
        <p:nvSpPr>
          <p:cNvPr id="5" name="Footer Placeholder 4">
            <a:extLst>
              <a:ext uri="{FF2B5EF4-FFF2-40B4-BE49-F238E27FC236}">
                <a16:creationId xmlns:a16="http://schemas.microsoft.com/office/drawing/2014/main" id="{16ABFC59-8B5A-4B37-BBA4-0323978D08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857C64-DB0A-4586-BFBC-726F7CF4B5B3}"/>
              </a:ext>
            </a:extLst>
          </p:cNvPr>
          <p:cNvSpPr>
            <a:spLocks noGrp="1"/>
          </p:cNvSpPr>
          <p:nvPr>
            <p:ph type="sldNum" sz="quarter" idx="12"/>
          </p:nvPr>
        </p:nvSpPr>
        <p:spPr/>
        <p:txBody>
          <a:bodyPr/>
          <a:lstStyle/>
          <a:p>
            <a:fld id="{15DA1B8B-39A0-46E2-9D33-A1B5DA4E2F73}" type="slidenum">
              <a:rPr lang="en-US" smtClean="0"/>
              <a:t>‹#›</a:t>
            </a:fld>
            <a:endParaRPr lang="en-US"/>
          </a:p>
        </p:txBody>
      </p:sp>
    </p:spTree>
    <p:extLst>
      <p:ext uri="{BB962C8B-B14F-4D97-AF65-F5344CB8AC3E}">
        <p14:creationId xmlns:p14="http://schemas.microsoft.com/office/powerpoint/2010/main" val="716730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B4786-A55A-4340-A352-3274947A8D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6E219B-9322-4BA6-A623-7668F46B40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2FC302-9448-4730-86AE-AF4D2017B4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F09D12-9515-4EF8-9F0A-DC3F372DA1B3}"/>
              </a:ext>
            </a:extLst>
          </p:cNvPr>
          <p:cNvSpPr>
            <a:spLocks noGrp="1"/>
          </p:cNvSpPr>
          <p:nvPr>
            <p:ph type="dt" sz="half" idx="10"/>
          </p:nvPr>
        </p:nvSpPr>
        <p:spPr/>
        <p:txBody>
          <a:bodyPr/>
          <a:lstStyle/>
          <a:p>
            <a:fld id="{EB8F2A51-14F2-49C3-B8C1-B07A4DB0E00C}" type="datetimeFigureOut">
              <a:rPr lang="en-US" smtClean="0"/>
              <a:t>2/14/22</a:t>
            </a:fld>
            <a:endParaRPr lang="en-US"/>
          </a:p>
        </p:txBody>
      </p:sp>
      <p:sp>
        <p:nvSpPr>
          <p:cNvPr id="6" name="Footer Placeholder 5">
            <a:extLst>
              <a:ext uri="{FF2B5EF4-FFF2-40B4-BE49-F238E27FC236}">
                <a16:creationId xmlns:a16="http://schemas.microsoft.com/office/drawing/2014/main" id="{21DEAB6F-2DE1-4CFB-84CB-10A30D03F3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5093D1-400A-4E26-BA97-AD649733A8ED}"/>
              </a:ext>
            </a:extLst>
          </p:cNvPr>
          <p:cNvSpPr>
            <a:spLocks noGrp="1"/>
          </p:cNvSpPr>
          <p:nvPr>
            <p:ph type="sldNum" sz="quarter" idx="12"/>
          </p:nvPr>
        </p:nvSpPr>
        <p:spPr/>
        <p:txBody>
          <a:bodyPr/>
          <a:lstStyle/>
          <a:p>
            <a:fld id="{15DA1B8B-39A0-46E2-9D33-A1B5DA4E2F73}" type="slidenum">
              <a:rPr lang="en-US" smtClean="0"/>
              <a:t>‹#›</a:t>
            </a:fld>
            <a:endParaRPr lang="en-US"/>
          </a:p>
        </p:txBody>
      </p:sp>
    </p:spTree>
    <p:extLst>
      <p:ext uri="{BB962C8B-B14F-4D97-AF65-F5344CB8AC3E}">
        <p14:creationId xmlns:p14="http://schemas.microsoft.com/office/powerpoint/2010/main" val="902542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63AC5-A298-4AB8-9ED7-8A3C867A58D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FE24B2-AA98-46D8-920B-D9D9857FD3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98C90A-31D1-429A-82E2-915BE194A8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3E3506-473F-47B9-ACFB-D8CE4369C9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AAADC4-1899-4129-8CBB-F0E9DE4CC0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96AE081-5701-4057-B653-AF91BAD9F6E7}"/>
              </a:ext>
            </a:extLst>
          </p:cNvPr>
          <p:cNvSpPr>
            <a:spLocks noGrp="1"/>
          </p:cNvSpPr>
          <p:nvPr>
            <p:ph type="dt" sz="half" idx="10"/>
          </p:nvPr>
        </p:nvSpPr>
        <p:spPr/>
        <p:txBody>
          <a:bodyPr/>
          <a:lstStyle/>
          <a:p>
            <a:fld id="{EB8F2A51-14F2-49C3-B8C1-B07A4DB0E00C}" type="datetimeFigureOut">
              <a:rPr lang="en-US" smtClean="0"/>
              <a:t>2/14/22</a:t>
            </a:fld>
            <a:endParaRPr lang="en-US"/>
          </a:p>
        </p:txBody>
      </p:sp>
      <p:sp>
        <p:nvSpPr>
          <p:cNvPr id="8" name="Footer Placeholder 7">
            <a:extLst>
              <a:ext uri="{FF2B5EF4-FFF2-40B4-BE49-F238E27FC236}">
                <a16:creationId xmlns:a16="http://schemas.microsoft.com/office/drawing/2014/main" id="{DF5B289A-4B1D-40F3-A059-CC59C6B92D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DE88E3C-1C6F-4290-ABDF-62B6DA2950F3}"/>
              </a:ext>
            </a:extLst>
          </p:cNvPr>
          <p:cNvSpPr>
            <a:spLocks noGrp="1"/>
          </p:cNvSpPr>
          <p:nvPr>
            <p:ph type="sldNum" sz="quarter" idx="12"/>
          </p:nvPr>
        </p:nvSpPr>
        <p:spPr/>
        <p:txBody>
          <a:bodyPr/>
          <a:lstStyle/>
          <a:p>
            <a:fld id="{15DA1B8B-39A0-46E2-9D33-A1B5DA4E2F73}" type="slidenum">
              <a:rPr lang="en-US" smtClean="0"/>
              <a:t>‹#›</a:t>
            </a:fld>
            <a:endParaRPr lang="en-US"/>
          </a:p>
        </p:txBody>
      </p:sp>
    </p:spTree>
    <p:extLst>
      <p:ext uri="{BB962C8B-B14F-4D97-AF65-F5344CB8AC3E}">
        <p14:creationId xmlns:p14="http://schemas.microsoft.com/office/powerpoint/2010/main" val="3078042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8D409-02F0-476C-97CF-CE0FB9FF8F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E83A58-46BE-4028-82DD-229CD370BF08}"/>
              </a:ext>
            </a:extLst>
          </p:cNvPr>
          <p:cNvSpPr>
            <a:spLocks noGrp="1"/>
          </p:cNvSpPr>
          <p:nvPr>
            <p:ph type="dt" sz="half" idx="10"/>
          </p:nvPr>
        </p:nvSpPr>
        <p:spPr/>
        <p:txBody>
          <a:bodyPr/>
          <a:lstStyle/>
          <a:p>
            <a:fld id="{EB8F2A51-14F2-49C3-B8C1-B07A4DB0E00C}" type="datetimeFigureOut">
              <a:rPr lang="en-US" smtClean="0"/>
              <a:t>2/14/22</a:t>
            </a:fld>
            <a:endParaRPr lang="en-US"/>
          </a:p>
        </p:txBody>
      </p:sp>
      <p:sp>
        <p:nvSpPr>
          <p:cNvPr id="4" name="Footer Placeholder 3">
            <a:extLst>
              <a:ext uri="{FF2B5EF4-FFF2-40B4-BE49-F238E27FC236}">
                <a16:creationId xmlns:a16="http://schemas.microsoft.com/office/drawing/2014/main" id="{DDAE871E-FB30-4064-9660-491D3579DE4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6B45FE-D7F8-4511-ACA6-63BECDBAB04C}"/>
              </a:ext>
            </a:extLst>
          </p:cNvPr>
          <p:cNvSpPr>
            <a:spLocks noGrp="1"/>
          </p:cNvSpPr>
          <p:nvPr>
            <p:ph type="sldNum" sz="quarter" idx="12"/>
          </p:nvPr>
        </p:nvSpPr>
        <p:spPr/>
        <p:txBody>
          <a:bodyPr/>
          <a:lstStyle/>
          <a:p>
            <a:fld id="{15DA1B8B-39A0-46E2-9D33-A1B5DA4E2F73}" type="slidenum">
              <a:rPr lang="en-US" smtClean="0"/>
              <a:t>‹#›</a:t>
            </a:fld>
            <a:endParaRPr lang="en-US"/>
          </a:p>
        </p:txBody>
      </p:sp>
    </p:spTree>
    <p:extLst>
      <p:ext uri="{BB962C8B-B14F-4D97-AF65-F5344CB8AC3E}">
        <p14:creationId xmlns:p14="http://schemas.microsoft.com/office/powerpoint/2010/main" val="1451774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3E2C91-20B0-46B6-9904-956717CD1127}"/>
              </a:ext>
            </a:extLst>
          </p:cNvPr>
          <p:cNvSpPr>
            <a:spLocks noGrp="1"/>
          </p:cNvSpPr>
          <p:nvPr>
            <p:ph type="dt" sz="half" idx="10"/>
          </p:nvPr>
        </p:nvSpPr>
        <p:spPr/>
        <p:txBody>
          <a:bodyPr/>
          <a:lstStyle/>
          <a:p>
            <a:fld id="{EB8F2A51-14F2-49C3-B8C1-B07A4DB0E00C}" type="datetimeFigureOut">
              <a:rPr lang="en-US" smtClean="0"/>
              <a:t>2/14/22</a:t>
            </a:fld>
            <a:endParaRPr lang="en-US"/>
          </a:p>
        </p:txBody>
      </p:sp>
      <p:sp>
        <p:nvSpPr>
          <p:cNvPr id="3" name="Footer Placeholder 2">
            <a:extLst>
              <a:ext uri="{FF2B5EF4-FFF2-40B4-BE49-F238E27FC236}">
                <a16:creationId xmlns:a16="http://schemas.microsoft.com/office/drawing/2014/main" id="{C47A0430-DD25-447A-A4FA-2A31C828778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5D53B2-1083-450D-998A-D356EB6B8ABA}"/>
              </a:ext>
            </a:extLst>
          </p:cNvPr>
          <p:cNvSpPr>
            <a:spLocks noGrp="1"/>
          </p:cNvSpPr>
          <p:nvPr>
            <p:ph type="sldNum" sz="quarter" idx="12"/>
          </p:nvPr>
        </p:nvSpPr>
        <p:spPr/>
        <p:txBody>
          <a:bodyPr/>
          <a:lstStyle/>
          <a:p>
            <a:fld id="{15DA1B8B-39A0-46E2-9D33-A1B5DA4E2F73}" type="slidenum">
              <a:rPr lang="en-US" smtClean="0"/>
              <a:t>‹#›</a:t>
            </a:fld>
            <a:endParaRPr lang="en-US"/>
          </a:p>
        </p:txBody>
      </p:sp>
    </p:spTree>
    <p:extLst>
      <p:ext uri="{BB962C8B-B14F-4D97-AF65-F5344CB8AC3E}">
        <p14:creationId xmlns:p14="http://schemas.microsoft.com/office/powerpoint/2010/main" val="82303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F49A9-A0A1-48D0-AA79-E16CF894DA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4E4A49-40C6-4317-97FF-CCEE3F41F1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7533D7-5CDF-4606-B44D-A9F056A103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B62314-681B-4C5D-84EF-71F127957F14}"/>
              </a:ext>
            </a:extLst>
          </p:cNvPr>
          <p:cNvSpPr>
            <a:spLocks noGrp="1"/>
          </p:cNvSpPr>
          <p:nvPr>
            <p:ph type="dt" sz="half" idx="10"/>
          </p:nvPr>
        </p:nvSpPr>
        <p:spPr/>
        <p:txBody>
          <a:bodyPr/>
          <a:lstStyle/>
          <a:p>
            <a:fld id="{EB8F2A51-14F2-49C3-B8C1-B07A4DB0E00C}" type="datetimeFigureOut">
              <a:rPr lang="en-US" smtClean="0"/>
              <a:t>2/14/22</a:t>
            </a:fld>
            <a:endParaRPr lang="en-US"/>
          </a:p>
        </p:txBody>
      </p:sp>
      <p:sp>
        <p:nvSpPr>
          <p:cNvPr id="6" name="Footer Placeholder 5">
            <a:extLst>
              <a:ext uri="{FF2B5EF4-FFF2-40B4-BE49-F238E27FC236}">
                <a16:creationId xmlns:a16="http://schemas.microsoft.com/office/drawing/2014/main" id="{A3330830-4F01-4C7A-9C40-4E47E01581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D1F68E-FDDF-47F3-842D-CCDA12ECF5FD}"/>
              </a:ext>
            </a:extLst>
          </p:cNvPr>
          <p:cNvSpPr>
            <a:spLocks noGrp="1"/>
          </p:cNvSpPr>
          <p:nvPr>
            <p:ph type="sldNum" sz="quarter" idx="12"/>
          </p:nvPr>
        </p:nvSpPr>
        <p:spPr/>
        <p:txBody>
          <a:bodyPr/>
          <a:lstStyle/>
          <a:p>
            <a:fld id="{15DA1B8B-39A0-46E2-9D33-A1B5DA4E2F73}" type="slidenum">
              <a:rPr lang="en-US" smtClean="0"/>
              <a:t>‹#›</a:t>
            </a:fld>
            <a:endParaRPr lang="en-US"/>
          </a:p>
        </p:txBody>
      </p:sp>
    </p:spTree>
    <p:extLst>
      <p:ext uri="{BB962C8B-B14F-4D97-AF65-F5344CB8AC3E}">
        <p14:creationId xmlns:p14="http://schemas.microsoft.com/office/powerpoint/2010/main" val="836690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8BBE3-4ADC-45BA-AFA9-8398225897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DD09DE-558A-4BF9-B595-0F8EE42A89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AB8D324-6BC9-4BB3-A4C7-0C4BEB74A1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E54D57-A9EC-456B-AB1C-FB79D4888CCE}"/>
              </a:ext>
            </a:extLst>
          </p:cNvPr>
          <p:cNvSpPr>
            <a:spLocks noGrp="1"/>
          </p:cNvSpPr>
          <p:nvPr>
            <p:ph type="dt" sz="half" idx="10"/>
          </p:nvPr>
        </p:nvSpPr>
        <p:spPr/>
        <p:txBody>
          <a:bodyPr/>
          <a:lstStyle/>
          <a:p>
            <a:fld id="{EB8F2A51-14F2-49C3-B8C1-B07A4DB0E00C}" type="datetimeFigureOut">
              <a:rPr lang="en-US" smtClean="0"/>
              <a:t>2/14/22</a:t>
            </a:fld>
            <a:endParaRPr lang="en-US"/>
          </a:p>
        </p:txBody>
      </p:sp>
      <p:sp>
        <p:nvSpPr>
          <p:cNvPr id="6" name="Footer Placeholder 5">
            <a:extLst>
              <a:ext uri="{FF2B5EF4-FFF2-40B4-BE49-F238E27FC236}">
                <a16:creationId xmlns:a16="http://schemas.microsoft.com/office/drawing/2014/main" id="{DE3EABE7-7F09-4887-91EE-4186E061E5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B8CA52-3479-4B04-A6A6-C56BA422F6E2}"/>
              </a:ext>
            </a:extLst>
          </p:cNvPr>
          <p:cNvSpPr>
            <a:spLocks noGrp="1"/>
          </p:cNvSpPr>
          <p:nvPr>
            <p:ph type="sldNum" sz="quarter" idx="12"/>
          </p:nvPr>
        </p:nvSpPr>
        <p:spPr/>
        <p:txBody>
          <a:bodyPr/>
          <a:lstStyle/>
          <a:p>
            <a:fld id="{15DA1B8B-39A0-46E2-9D33-A1B5DA4E2F73}" type="slidenum">
              <a:rPr lang="en-US" smtClean="0"/>
              <a:t>‹#›</a:t>
            </a:fld>
            <a:endParaRPr lang="en-US"/>
          </a:p>
        </p:txBody>
      </p:sp>
    </p:spTree>
    <p:extLst>
      <p:ext uri="{BB962C8B-B14F-4D97-AF65-F5344CB8AC3E}">
        <p14:creationId xmlns:p14="http://schemas.microsoft.com/office/powerpoint/2010/main" val="2735290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6D6687-9DED-4067-A6C8-4A8A92A568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DA39FA-7FE2-440B-8141-67EE53DE7D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BD3486-5BC7-4D06-8661-22CCB6AD50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8F2A51-14F2-49C3-B8C1-B07A4DB0E00C}" type="datetimeFigureOut">
              <a:rPr lang="en-US" smtClean="0"/>
              <a:t>2/14/22</a:t>
            </a:fld>
            <a:endParaRPr lang="en-US"/>
          </a:p>
        </p:txBody>
      </p:sp>
      <p:sp>
        <p:nvSpPr>
          <p:cNvPr id="5" name="Footer Placeholder 4">
            <a:extLst>
              <a:ext uri="{FF2B5EF4-FFF2-40B4-BE49-F238E27FC236}">
                <a16:creationId xmlns:a16="http://schemas.microsoft.com/office/drawing/2014/main" id="{C9F5EDF6-5C00-4C13-98AD-0FDC4DB66A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0FD8DDE-6B6A-4F02-B3FE-A0F487B09B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DA1B8B-39A0-46E2-9D33-A1B5DA4E2F73}" type="slidenum">
              <a:rPr lang="en-US" smtClean="0"/>
              <a:t>‹#›</a:t>
            </a:fld>
            <a:endParaRPr lang="en-US"/>
          </a:p>
        </p:txBody>
      </p:sp>
    </p:spTree>
    <p:extLst>
      <p:ext uri="{BB962C8B-B14F-4D97-AF65-F5344CB8AC3E}">
        <p14:creationId xmlns:p14="http://schemas.microsoft.com/office/powerpoint/2010/main" val="229189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DEEF4-9734-431D-BF59-7317906661EC}"/>
              </a:ext>
            </a:extLst>
          </p:cNvPr>
          <p:cNvSpPr>
            <a:spLocks noGrp="1"/>
          </p:cNvSpPr>
          <p:nvPr>
            <p:ph type="ctrTitle"/>
          </p:nvPr>
        </p:nvSpPr>
        <p:spPr>
          <a:xfrm>
            <a:off x="1524000" y="1122362"/>
            <a:ext cx="9144000" cy="3683317"/>
          </a:xfrm>
        </p:spPr>
        <p:txBody>
          <a:bodyPr/>
          <a:lstStyle/>
          <a:p>
            <a:r>
              <a:rPr lang="en-US" dirty="0"/>
              <a:t>IFCA Legislative Update</a:t>
            </a:r>
            <a:br>
              <a:rPr lang="en-US" dirty="0"/>
            </a:br>
            <a:r>
              <a:rPr lang="en-US" dirty="0"/>
              <a:t>February 14, 2022</a:t>
            </a:r>
          </a:p>
        </p:txBody>
      </p:sp>
    </p:spTree>
    <p:extLst>
      <p:ext uri="{BB962C8B-B14F-4D97-AF65-F5344CB8AC3E}">
        <p14:creationId xmlns:p14="http://schemas.microsoft.com/office/powerpoint/2010/main" val="3301072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a:extLst>
              <a:ext uri="{FF2B5EF4-FFF2-40B4-BE49-F238E27FC236}">
                <a16:creationId xmlns:a16="http://schemas.microsoft.com/office/drawing/2014/main" id="{362810D9-2C5A-477D-949C-C19189547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12191999" cy="686646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A picture containing outdoor, building, old, government building&#10;&#10;Description automatically generated">
            <a:extLst>
              <a:ext uri="{FF2B5EF4-FFF2-40B4-BE49-F238E27FC236}">
                <a16:creationId xmlns:a16="http://schemas.microsoft.com/office/drawing/2014/main" id="{14BBC95D-3945-4F49-B8C7-7D60AB42C0FF}"/>
              </a:ext>
            </a:extLst>
          </p:cNvPr>
          <p:cNvPicPr>
            <a:picLocks noChangeAspect="1"/>
          </p:cNvPicPr>
          <p:nvPr/>
        </p:nvPicPr>
        <p:blipFill rotWithShape="1">
          <a:blip r:embed="rId2">
            <a:alphaModFix amt="55000"/>
            <a:extLst>
              <a:ext uri="{28A0092B-C50C-407E-A947-70E740481C1C}">
                <a14:useLocalDpi xmlns:a14="http://schemas.microsoft.com/office/drawing/2010/main" val="0"/>
              </a:ext>
            </a:extLst>
          </a:blip>
          <a:srcRect t="14773"/>
          <a:stretch/>
        </p:blipFill>
        <p:spPr>
          <a:xfrm>
            <a:off x="20" y="-9107"/>
            <a:ext cx="12191980" cy="6858000"/>
          </a:xfrm>
          <a:prstGeom prst="rect">
            <a:avLst/>
          </a:prstGeom>
        </p:spPr>
      </p:pic>
      <p:sp>
        <p:nvSpPr>
          <p:cNvPr id="2" name="Title 1">
            <a:extLst>
              <a:ext uri="{FF2B5EF4-FFF2-40B4-BE49-F238E27FC236}">
                <a16:creationId xmlns:a16="http://schemas.microsoft.com/office/drawing/2014/main" id="{96988AD6-FFC5-4349-847B-6875BDE1D37A}"/>
              </a:ext>
            </a:extLst>
          </p:cNvPr>
          <p:cNvSpPr>
            <a:spLocks noGrp="1"/>
          </p:cNvSpPr>
          <p:nvPr>
            <p:ph type="title"/>
          </p:nvPr>
        </p:nvSpPr>
        <p:spPr>
          <a:xfrm>
            <a:off x="686834" y="591344"/>
            <a:ext cx="3202310" cy="5779639"/>
          </a:xfrm>
        </p:spPr>
        <p:txBody>
          <a:bodyPr>
            <a:normAutofit/>
          </a:bodyPr>
          <a:lstStyle/>
          <a:p>
            <a:r>
              <a:rPr lang="en-US" dirty="0">
                <a:solidFill>
                  <a:srgbClr val="FFFFFF"/>
                </a:solidFill>
              </a:rPr>
              <a:t>OTHER LEGISLATION IFCA IS WATCHING </a:t>
            </a:r>
          </a:p>
        </p:txBody>
      </p:sp>
      <p:sp>
        <p:nvSpPr>
          <p:cNvPr id="39" name="Arc 3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4D112683-9EB6-48CB-9793-848CB0BB0AF4}"/>
              </a:ext>
            </a:extLst>
          </p:cNvPr>
          <p:cNvSpPr>
            <a:spLocks noGrp="1"/>
          </p:cNvSpPr>
          <p:nvPr>
            <p:ph idx="1"/>
          </p:nvPr>
        </p:nvSpPr>
        <p:spPr>
          <a:xfrm>
            <a:off x="4447308" y="591344"/>
            <a:ext cx="6906491" cy="5585619"/>
          </a:xfrm>
        </p:spPr>
        <p:txBody>
          <a:bodyPr anchor="ctr">
            <a:normAutofit lnSpcReduction="10000"/>
          </a:bodyPr>
          <a:lstStyle/>
          <a:p>
            <a:endParaRPr lang="en-US" sz="1800" dirty="0">
              <a:solidFill>
                <a:srgbClr val="FFFFFF"/>
              </a:solidFill>
            </a:endParaRPr>
          </a:p>
          <a:p>
            <a:r>
              <a:rPr lang="en-US" dirty="0">
                <a:solidFill>
                  <a:srgbClr val="FFFFFF"/>
                </a:solidFill>
              </a:rPr>
              <a:t>SB3471 / NUTRIENT LOSS REDUCTION FUNDING</a:t>
            </a:r>
          </a:p>
          <a:p>
            <a:endParaRPr lang="en-US" dirty="0">
              <a:solidFill>
                <a:srgbClr val="FFFFFF"/>
              </a:solidFill>
            </a:endParaRPr>
          </a:p>
          <a:p>
            <a:r>
              <a:rPr lang="en-US" dirty="0">
                <a:solidFill>
                  <a:srgbClr val="FFFFFF"/>
                </a:solidFill>
              </a:rPr>
              <a:t>SB3596 &amp; HB 4782 / BIODIESEL LEGISLATION </a:t>
            </a:r>
          </a:p>
          <a:p>
            <a:endParaRPr lang="en-US" dirty="0">
              <a:solidFill>
                <a:srgbClr val="FFFFFF"/>
              </a:solidFill>
            </a:endParaRPr>
          </a:p>
          <a:p>
            <a:r>
              <a:rPr lang="en-US" dirty="0">
                <a:solidFill>
                  <a:srgbClr val="FFFFFF"/>
                </a:solidFill>
              </a:rPr>
              <a:t>SB3042 / LIVESTOCK ANIMAL PUBLIC  MEETINGS</a:t>
            </a:r>
          </a:p>
          <a:p>
            <a:endParaRPr lang="en-US" dirty="0">
              <a:solidFill>
                <a:srgbClr val="FFFFFF"/>
              </a:solidFill>
            </a:endParaRPr>
          </a:p>
          <a:p>
            <a:r>
              <a:rPr lang="en-US" dirty="0">
                <a:solidFill>
                  <a:srgbClr val="FFFFFF"/>
                </a:solidFill>
              </a:rPr>
              <a:t>HB5388 / CALIFORNIA EMISSION STANARDS ON VEHICLE</a:t>
            </a:r>
          </a:p>
          <a:p>
            <a:endParaRPr lang="en-US" dirty="0">
              <a:solidFill>
                <a:srgbClr val="FFFFFF"/>
              </a:solidFill>
            </a:endParaRPr>
          </a:p>
          <a:p>
            <a:r>
              <a:rPr lang="en-US" dirty="0">
                <a:solidFill>
                  <a:srgbClr val="FFFFFF"/>
                </a:solidFill>
              </a:rPr>
              <a:t>HB2767/ ENVIRONMENTAL JUSTICE  </a:t>
            </a:r>
          </a:p>
          <a:p>
            <a:endParaRPr lang="en-US" dirty="0">
              <a:solidFill>
                <a:srgbClr val="FFFFFF"/>
              </a:solidFill>
            </a:endParaRPr>
          </a:p>
          <a:p>
            <a:endParaRPr lang="en-US" sz="1800" dirty="0">
              <a:solidFill>
                <a:srgbClr val="FFFFFF"/>
              </a:solidFill>
            </a:endParaRPr>
          </a:p>
        </p:txBody>
      </p:sp>
    </p:spTree>
    <p:extLst>
      <p:ext uri="{BB962C8B-B14F-4D97-AF65-F5344CB8AC3E}">
        <p14:creationId xmlns:p14="http://schemas.microsoft.com/office/powerpoint/2010/main" val="4095495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E2DC3-9869-4867-BBF9-AB8E32A947A1}"/>
              </a:ext>
            </a:extLst>
          </p:cNvPr>
          <p:cNvSpPr>
            <a:spLocks noGrp="1"/>
          </p:cNvSpPr>
          <p:nvPr>
            <p:ph type="title"/>
          </p:nvPr>
        </p:nvSpPr>
        <p:spPr/>
        <p:txBody>
          <a:bodyPr/>
          <a:lstStyle/>
          <a:p>
            <a:pPr algn="ctr"/>
            <a:r>
              <a:rPr lang="en-US" dirty="0"/>
              <a:t>Federal Update / S.3283</a:t>
            </a:r>
          </a:p>
        </p:txBody>
      </p:sp>
      <p:sp>
        <p:nvSpPr>
          <p:cNvPr id="3" name="Content Placeholder 2">
            <a:extLst>
              <a:ext uri="{FF2B5EF4-FFF2-40B4-BE49-F238E27FC236}">
                <a16:creationId xmlns:a16="http://schemas.microsoft.com/office/drawing/2014/main" id="{2D2DF5BA-BC48-4369-A18B-746607801639}"/>
              </a:ext>
            </a:extLst>
          </p:cNvPr>
          <p:cNvSpPr>
            <a:spLocks noGrp="1"/>
          </p:cNvSpPr>
          <p:nvPr>
            <p:ph idx="1"/>
          </p:nvPr>
        </p:nvSpPr>
        <p:spPr/>
        <p:txBody>
          <a:bodyPr>
            <a:normAutofit/>
          </a:bodyPr>
          <a:lstStyle/>
          <a:p>
            <a:r>
              <a:rPr lang="en-US" dirty="0"/>
              <a:t>S. 3283, introduced by Senator Cory Booker (D-NJ) on November 30, 2021, seeks to repeal scientific progress made under the Federal Insecticide, Fungicide and Rodenticide Act (FIFRA), undermining the work of career scientists at the Environmental Protection Agency (EPA) in the evaluation of pesticide safety and oversight of pesticide registration and use.  IFCA and our national association strongly oppose all the provisions of S. 3283 in any form and urge Members of Congress to support the current science-based pesticide regulatory framework.</a:t>
            </a:r>
          </a:p>
          <a:p>
            <a:endParaRPr lang="en-US" dirty="0"/>
          </a:p>
        </p:txBody>
      </p:sp>
    </p:spTree>
    <p:extLst>
      <p:ext uri="{BB962C8B-B14F-4D97-AF65-F5344CB8AC3E}">
        <p14:creationId xmlns:p14="http://schemas.microsoft.com/office/powerpoint/2010/main" val="13435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E2DC3-9869-4867-BBF9-AB8E32A947A1}"/>
              </a:ext>
            </a:extLst>
          </p:cNvPr>
          <p:cNvSpPr>
            <a:spLocks noGrp="1"/>
          </p:cNvSpPr>
          <p:nvPr>
            <p:ph type="title"/>
          </p:nvPr>
        </p:nvSpPr>
        <p:spPr/>
        <p:txBody>
          <a:bodyPr/>
          <a:lstStyle/>
          <a:p>
            <a:pPr algn="ctr"/>
            <a:r>
              <a:rPr lang="en-US" dirty="0" err="1"/>
              <a:t>Cont</a:t>
            </a:r>
            <a:r>
              <a:rPr lang="en-US" dirty="0"/>
              <a:t>… Federal Update / S.3283</a:t>
            </a:r>
          </a:p>
        </p:txBody>
      </p:sp>
      <p:sp>
        <p:nvSpPr>
          <p:cNvPr id="3" name="Content Placeholder 2">
            <a:extLst>
              <a:ext uri="{FF2B5EF4-FFF2-40B4-BE49-F238E27FC236}">
                <a16:creationId xmlns:a16="http://schemas.microsoft.com/office/drawing/2014/main" id="{2D2DF5BA-BC48-4369-A18B-746607801639}"/>
              </a:ext>
            </a:extLst>
          </p:cNvPr>
          <p:cNvSpPr>
            <a:spLocks noGrp="1"/>
          </p:cNvSpPr>
          <p:nvPr>
            <p:ph idx="1"/>
          </p:nvPr>
        </p:nvSpPr>
        <p:spPr/>
        <p:txBody>
          <a:bodyPr>
            <a:normAutofit/>
          </a:bodyPr>
          <a:lstStyle/>
          <a:p>
            <a:pPr marL="0" indent="0">
              <a:buNone/>
            </a:pPr>
            <a:r>
              <a:rPr lang="en-US" dirty="0"/>
              <a:t>S. 3283 would allow localities to restrict, ban or make other policy impacting pesticide products outside of existing state laws, creating a confusing patchwork of pesticide regulation and undermining scientific expertise that determines safety standards for products. </a:t>
            </a:r>
          </a:p>
          <a:p>
            <a:pPr marL="0" indent="0">
              <a:buNone/>
            </a:pPr>
            <a:r>
              <a:rPr lang="en-US" dirty="0"/>
              <a:t>	• Local governments do not have the scientific expertise nor the 	resources to make informed decisions about the safety of 	pesticide products. EPA and state pesticide registration processes 	are rigorous, science-based processes that thoroughly evaluate 	the risks and benefits of pesticide products.  Localities should not 	be regulating pesticides outside of state law.</a:t>
            </a:r>
          </a:p>
          <a:p>
            <a:endParaRPr lang="en-US" dirty="0"/>
          </a:p>
        </p:txBody>
      </p:sp>
    </p:spTree>
    <p:extLst>
      <p:ext uri="{BB962C8B-B14F-4D97-AF65-F5344CB8AC3E}">
        <p14:creationId xmlns:p14="http://schemas.microsoft.com/office/powerpoint/2010/main" val="3460497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E2DC3-9869-4867-BBF9-AB8E32A947A1}"/>
              </a:ext>
            </a:extLst>
          </p:cNvPr>
          <p:cNvSpPr>
            <a:spLocks noGrp="1"/>
          </p:cNvSpPr>
          <p:nvPr>
            <p:ph type="title"/>
          </p:nvPr>
        </p:nvSpPr>
        <p:spPr/>
        <p:txBody>
          <a:bodyPr/>
          <a:lstStyle/>
          <a:p>
            <a:pPr algn="ctr"/>
            <a:endParaRPr lang="en-US" dirty="0"/>
          </a:p>
        </p:txBody>
      </p:sp>
      <p:sp>
        <p:nvSpPr>
          <p:cNvPr id="3" name="Content Placeholder 2">
            <a:extLst>
              <a:ext uri="{FF2B5EF4-FFF2-40B4-BE49-F238E27FC236}">
                <a16:creationId xmlns:a16="http://schemas.microsoft.com/office/drawing/2014/main" id="{2D2DF5BA-BC48-4369-A18B-746607801639}"/>
              </a:ext>
            </a:extLst>
          </p:cNvPr>
          <p:cNvSpPr>
            <a:spLocks noGrp="1"/>
          </p:cNvSpPr>
          <p:nvPr>
            <p:ph idx="1"/>
          </p:nvPr>
        </p:nvSpPr>
        <p:spPr>
          <a:xfrm>
            <a:off x="838200" y="213360"/>
            <a:ext cx="10515600" cy="5963603"/>
          </a:xfrm>
        </p:spPr>
        <p:txBody>
          <a:bodyPr>
            <a:normAutofit lnSpcReduction="10000"/>
          </a:bodyPr>
          <a:lstStyle/>
          <a:p>
            <a:pPr marL="0" indent="0">
              <a:buNone/>
            </a:pPr>
            <a:endParaRPr lang="en-US" dirty="0"/>
          </a:p>
          <a:p>
            <a:pPr marL="0" indent="0">
              <a:buNone/>
            </a:pPr>
            <a:endParaRPr lang="en-US" dirty="0"/>
          </a:p>
          <a:p>
            <a:pPr marL="0" indent="0">
              <a:buNone/>
            </a:pPr>
            <a:endParaRPr lang="en-US" dirty="0"/>
          </a:p>
          <a:p>
            <a:pPr marL="0" indent="0" algn="ctr">
              <a:buNone/>
            </a:pPr>
            <a:r>
              <a:rPr lang="en-US" sz="4000" dirty="0"/>
              <a:t>Questions?</a:t>
            </a:r>
          </a:p>
          <a:p>
            <a:pPr marL="0" indent="0" algn="ctr">
              <a:buNone/>
            </a:pPr>
            <a:endParaRPr lang="en-US" sz="4000" dirty="0"/>
          </a:p>
          <a:p>
            <a:pPr marL="0" indent="0" algn="ctr">
              <a:buNone/>
            </a:pPr>
            <a:r>
              <a:rPr lang="en-US" sz="4000" dirty="0"/>
              <a:t>KJ Johnson</a:t>
            </a:r>
          </a:p>
          <a:p>
            <a:pPr marL="0" indent="0" algn="ctr">
              <a:buNone/>
            </a:pPr>
            <a:r>
              <a:rPr lang="en-US" sz="4000" dirty="0"/>
              <a:t>IFCA </a:t>
            </a:r>
          </a:p>
          <a:p>
            <a:pPr marL="0" indent="0" algn="ctr">
              <a:buNone/>
            </a:pPr>
            <a:endParaRPr lang="en-US" sz="4000" dirty="0"/>
          </a:p>
          <a:p>
            <a:pPr marL="0" indent="0" algn="ctr">
              <a:buNone/>
            </a:pPr>
            <a:r>
              <a:rPr lang="en-US" sz="4000" dirty="0"/>
              <a:t>Follow IFCA on Facebook and Twitter:</a:t>
            </a:r>
          </a:p>
          <a:p>
            <a:pPr marL="0" indent="0" algn="ctr">
              <a:buNone/>
            </a:pPr>
            <a:r>
              <a:rPr lang="en-US" sz="4000" dirty="0"/>
              <a:t>@ILFERTCHEM</a:t>
            </a:r>
          </a:p>
        </p:txBody>
      </p:sp>
    </p:spTree>
    <p:extLst>
      <p:ext uri="{BB962C8B-B14F-4D97-AF65-F5344CB8AC3E}">
        <p14:creationId xmlns:p14="http://schemas.microsoft.com/office/powerpoint/2010/main" val="759335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outdoor, building, old, government building&#10;&#10;Description automatically generated">
            <a:extLst>
              <a:ext uri="{FF2B5EF4-FFF2-40B4-BE49-F238E27FC236}">
                <a16:creationId xmlns:a16="http://schemas.microsoft.com/office/drawing/2014/main" id="{14BBC95D-3945-4F49-B8C7-7D60AB42C0FF}"/>
              </a:ext>
            </a:extLst>
          </p:cNvPr>
          <p:cNvPicPr>
            <a:picLocks noChangeAspect="1"/>
          </p:cNvPicPr>
          <p:nvPr/>
        </p:nvPicPr>
        <p:blipFill rotWithShape="1">
          <a:blip r:embed="rId2">
            <a:extLst>
              <a:ext uri="{28A0092B-C50C-407E-A947-70E740481C1C}">
                <a14:useLocalDpi xmlns:a14="http://schemas.microsoft.com/office/drawing/2010/main" val="0"/>
              </a:ext>
            </a:extLst>
          </a:blip>
          <a:srcRect t="9091" r="24160"/>
          <a:stretch/>
        </p:blipFill>
        <p:spPr>
          <a:xfrm>
            <a:off x="5317726" y="0"/>
            <a:ext cx="6874274" cy="6858000"/>
          </a:xfrm>
          <a:prstGeom prst="rect">
            <a:avLst/>
          </a:prstGeom>
        </p:spPr>
      </p:pic>
      <p:sp>
        <p:nvSpPr>
          <p:cNvPr id="14" name="Rectangle 13">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6988AD6-FFC5-4349-847B-6875BDE1D37A}"/>
              </a:ext>
            </a:extLst>
          </p:cNvPr>
          <p:cNvSpPr>
            <a:spLocks noGrp="1"/>
          </p:cNvSpPr>
          <p:nvPr>
            <p:ph type="title"/>
          </p:nvPr>
        </p:nvSpPr>
        <p:spPr>
          <a:xfrm>
            <a:off x="371094" y="1161288"/>
            <a:ext cx="4946632" cy="1124712"/>
          </a:xfrm>
        </p:spPr>
        <p:txBody>
          <a:bodyPr anchor="b">
            <a:normAutofit/>
          </a:bodyPr>
          <a:lstStyle/>
          <a:p>
            <a:r>
              <a:rPr lang="en-US" sz="2800" dirty="0"/>
              <a:t>Dicamba Ban HB4363</a:t>
            </a:r>
          </a:p>
        </p:txBody>
      </p:sp>
      <p:sp>
        <p:nvSpPr>
          <p:cNvPr id="16" name="Rectangle 1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4D112683-9EB6-48CB-9793-848CB0BB0AF4}"/>
              </a:ext>
            </a:extLst>
          </p:cNvPr>
          <p:cNvSpPr>
            <a:spLocks noGrp="1"/>
          </p:cNvSpPr>
          <p:nvPr>
            <p:ph idx="1"/>
          </p:nvPr>
        </p:nvSpPr>
        <p:spPr>
          <a:xfrm>
            <a:off x="371093" y="2718054"/>
            <a:ext cx="4757497" cy="4011532"/>
          </a:xfrm>
        </p:spPr>
        <p:txBody>
          <a:bodyPr anchor="t">
            <a:normAutofit/>
          </a:bodyPr>
          <a:lstStyle/>
          <a:p>
            <a:r>
              <a:rPr lang="en-US" sz="2200" dirty="0"/>
              <a:t>Amends the Illinois Pesticide Act. Provides that on and after January 1, 2023, no person or entity may use any product containing dicamba for agricultural, commercial, or residential use within the State. Provides that the amendatory provisions do not apply to the use of dicamba that is purchased before the amendatory Act's effective date. Defines "dicamba". </a:t>
            </a:r>
          </a:p>
        </p:txBody>
      </p:sp>
    </p:spTree>
    <p:extLst>
      <p:ext uri="{BB962C8B-B14F-4D97-AF65-F5344CB8AC3E}">
        <p14:creationId xmlns:p14="http://schemas.microsoft.com/office/powerpoint/2010/main" val="4277357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outdoor, building, old, government building&#10;&#10;Description automatically generated">
            <a:extLst>
              <a:ext uri="{FF2B5EF4-FFF2-40B4-BE49-F238E27FC236}">
                <a16:creationId xmlns:a16="http://schemas.microsoft.com/office/drawing/2014/main" id="{14BBC95D-3945-4F49-B8C7-7D60AB42C0FF}"/>
              </a:ext>
            </a:extLst>
          </p:cNvPr>
          <p:cNvPicPr>
            <a:picLocks noChangeAspect="1"/>
          </p:cNvPicPr>
          <p:nvPr/>
        </p:nvPicPr>
        <p:blipFill rotWithShape="1">
          <a:blip r:embed="rId2">
            <a:extLst>
              <a:ext uri="{28A0092B-C50C-407E-A947-70E740481C1C}">
                <a14:useLocalDpi xmlns:a14="http://schemas.microsoft.com/office/drawing/2010/main" val="0"/>
              </a:ext>
            </a:extLst>
          </a:blip>
          <a:srcRect t="9091" r="24160"/>
          <a:stretch/>
        </p:blipFill>
        <p:spPr>
          <a:xfrm>
            <a:off x="4826000" y="10"/>
            <a:ext cx="7366000" cy="6857990"/>
          </a:xfrm>
          <a:prstGeom prst="rect">
            <a:avLst/>
          </a:prstGeom>
        </p:spPr>
      </p:pic>
      <p:sp>
        <p:nvSpPr>
          <p:cNvPr id="34" name="Rectangle 33">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6988AD6-FFC5-4349-847B-6875BDE1D37A}"/>
              </a:ext>
            </a:extLst>
          </p:cNvPr>
          <p:cNvSpPr>
            <a:spLocks noGrp="1"/>
          </p:cNvSpPr>
          <p:nvPr>
            <p:ph type="title"/>
          </p:nvPr>
        </p:nvSpPr>
        <p:spPr>
          <a:xfrm>
            <a:off x="371094" y="1161288"/>
            <a:ext cx="3438144" cy="1124712"/>
          </a:xfrm>
        </p:spPr>
        <p:txBody>
          <a:bodyPr anchor="b">
            <a:normAutofit/>
          </a:bodyPr>
          <a:lstStyle/>
          <a:p>
            <a:r>
              <a:rPr lang="en-US" sz="2800" dirty="0"/>
              <a:t>NEONICOTINOIDS SB3862 / HB4558</a:t>
            </a:r>
          </a:p>
        </p:txBody>
      </p:sp>
      <p:sp>
        <p:nvSpPr>
          <p:cNvPr id="36" name="Rectangle 3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8" name="Rectangle 3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4D112683-9EB6-48CB-9793-848CB0BB0AF4}"/>
              </a:ext>
            </a:extLst>
          </p:cNvPr>
          <p:cNvSpPr>
            <a:spLocks noGrp="1"/>
          </p:cNvSpPr>
          <p:nvPr>
            <p:ph idx="1"/>
          </p:nvPr>
        </p:nvSpPr>
        <p:spPr>
          <a:xfrm>
            <a:off x="371094" y="2718054"/>
            <a:ext cx="4200906" cy="3795522"/>
          </a:xfrm>
        </p:spPr>
        <p:txBody>
          <a:bodyPr anchor="t">
            <a:noAutofit/>
          </a:bodyPr>
          <a:lstStyle/>
          <a:p>
            <a:r>
              <a:rPr lang="en-US" sz="2000" dirty="0"/>
              <a:t>Amends the Illinois Pesticide Act. Provides that, on and after January 1, 2023, no pesticide containing a neonicotinoid may be used outdoors on any land owned or maintained by the State, except for use in structural pest control or abatement of non-native insect borers, subject to specified restrictions</a:t>
            </a:r>
          </a:p>
          <a:p>
            <a:r>
              <a:rPr lang="en-US" sz="2000" dirty="0"/>
              <a:t>Would make any neonicotinoid pesticide "Restricted Use Pesticide“.</a:t>
            </a:r>
          </a:p>
        </p:txBody>
      </p:sp>
    </p:spTree>
    <p:extLst>
      <p:ext uri="{BB962C8B-B14F-4D97-AF65-F5344CB8AC3E}">
        <p14:creationId xmlns:p14="http://schemas.microsoft.com/office/powerpoint/2010/main" val="1636121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outdoor, building, old, government building&#10;&#10;Description automatically generated">
            <a:extLst>
              <a:ext uri="{FF2B5EF4-FFF2-40B4-BE49-F238E27FC236}">
                <a16:creationId xmlns:a16="http://schemas.microsoft.com/office/drawing/2014/main" id="{14BBC95D-3945-4F49-B8C7-7D60AB42C0FF}"/>
              </a:ext>
            </a:extLst>
          </p:cNvPr>
          <p:cNvPicPr>
            <a:picLocks noChangeAspect="1"/>
          </p:cNvPicPr>
          <p:nvPr/>
        </p:nvPicPr>
        <p:blipFill rotWithShape="1">
          <a:blip r:embed="rId2">
            <a:extLst>
              <a:ext uri="{28A0092B-C50C-407E-A947-70E740481C1C}">
                <a14:useLocalDpi xmlns:a14="http://schemas.microsoft.com/office/drawing/2010/main" val="0"/>
              </a:ext>
            </a:extLst>
          </a:blip>
          <a:srcRect t="9091" r="24160"/>
          <a:stretch/>
        </p:blipFill>
        <p:spPr>
          <a:xfrm>
            <a:off x="5317726" y="0"/>
            <a:ext cx="6874274" cy="6858000"/>
          </a:xfrm>
          <a:prstGeom prst="rect">
            <a:avLst/>
          </a:prstGeom>
        </p:spPr>
      </p:pic>
      <p:sp>
        <p:nvSpPr>
          <p:cNvPr id="14" name="Rectangle 13">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6988AD6-FFC5-4349-847B-6875BDE1D37A}"/>
              </a:ext>
            </a:extLst>
          </p:cNvPr>
          <p:cNvSpPr>
            <a:spLocks noGrp="1"/>
          </p:cNvSpPr>
          <p:nvPr>
            <p:ph type="title"/>
          </p:nvPr>
        </p:nvSpPr>
        <p:spPr>
          <a:xfrm>
            <a:off x="371094" y="1161288"/>
            <a:ext cx="4946632" cy="1124712"/>
          </a:xfrm>
        </p:spPr>
        <p:txBody>
          <a:bodyPr anchor="b">
            <a:normAutofit/>
          </a:bodyPr>
          <a:lstStyle/>
          <a:p>
            <a:r>
              <a:rPr lang="en-US" sz="2800" dirty="0"/>
              <a:t>PESTICIDES PENALTIES </a:t>
            </a:r>
            <a:br>
              <a:rPr lang="en-US" sz="2800" dirty="0"/>
            </a:br>
            <a:r>
              <a:rPr lang="en-US" sz="2800" dirty="0"/>
              <a:t>HB4711 / SB3721</a:t>
            </a:r>
          </a:p>
        </p:txBody>
      </p:sp>
      <p:sp>
        <p:nvSpPr>
          <p:cNvPr id="16" name="Rectangle 1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4D112683-9EB6-48CB-9793-848CB0BB0AF4}"/>
              </a:ext>
            </a:extLst>
          </p:cNvPr>
          <p:cNvSpPr>
            <a:spLocks noGrp="1"/>
          </p:cNvSpPr>
          <p:nvPr>
            <p:ph idx="1"/>
          </p:nvPr>
        </p:nvSpPr>
        <p:spPr>
          <a:xfrm>
            <a:off x="371093" y="2718054"/>
            <a:ext cx="4757497" cy="4011532"/>
          </a:xfrm>
        </p:spPr>
        <p:txBody>
          <a:bodyPr anchor="t">
            <a:normAutofit/>
          </a:bodyPr>
          <a:lstStyle/>
          <a:p>
            <a:r>
              <a:rPr lang="en-US" sz="2200" dirty="0"/>
              <a:t>Amends the Illinois Pesticide Act. Provides that for any person applying a pesticide that results in exposure to the pesticide by a human, the penalty shall be $2,500. Provides that an additional penalty of $1,000 shall be assessed for each individual human exposed to the pesticide. Effective immediately.</a:t>
            </a:r>
          </a:p>
        </p:txBody>
      </p:sp>
    </p:spTree>
    <p:extLst>
      <p:ext uri="{BB962C8B-B14F-4D97-AF65-F5344CB8AC3E}">
        <p14:creationId xmlns:p14="http://schemas.microsoft.com/office/powerpoint/2010/main" val="461782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a:extLst>
              <a:ext uri="{FF2B5EF4-FFF2-40B4-BE49-F238E27FC236}">
                <a16:creationId xmlns:a16="http://schemas.microsoft.com/office/drawing/2014/main" id="{362810D9-2C5A-477D-949C-C19189547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12191999" cy="686646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A picture containing outdoor, building, old, government building&#10;&#10;Description automatically generated">
            <a:extLst>
              <a:ext uri="{FF2B5EF4-FFF2-40B4-BE49-F238E27FC236}">
                <a16:creationId xmlns:a16="http://schemas.microsoft.com/office/drawing/2014/main" id="{14BBC95D-3945-4F49-B8C7-7D60AB42C0FF}"/>
              </a:ext>
            </a:extLst>
          </p:cNvPr>
          <p:cNvPicPr>
            <a:picLocks noChangeAspect="1"/>
          </p:cNvPicPr>
          <p:nvPr/>
        </p:nvPicPr>
        <p:blipFill rotWithShape="1">
          <a:blip r:embed="rId2">
            <a:alphaModFix amt="55000"/>
            <a:extLst>
              <a:ext uri="{28A0092B-C50C-407E-A947-70E740481C1C}">
                <a14:useLocalDpi xmlns:a14="http://schemas.microsoft.com/office/drawing/2010/main" val="0"/>
              </a:ext>
            </a:extLst>
          </a:blip>
          <a:srcRect t="14773"/>
          <a:stretch/>
        </p:blipFill>
        <p:spPr>
          <a:xfrm>
            <a:off x="20" y="-9107"/>
            <a:ext cx="12191980" cy="6858000"/>
          </a:xfrm>
          <a:prstGeom prst="rect">
            <a:avLst/>
          </a:prstGeom>
        </p:spPr>
      </p:pic>
      <p:sp>
        <p:nvSpPr>
          <p:cNvPr id="2" name="Title 1">
            <a:extLst>
              <a:ext uri="{FF2B5EF4-FFF2-40B4-BE49-F238E27FC236}">
                <a16:creationId xmlns:a16="http://schemas.microsoft.com/office/drawing/2014/main" id="{96988AD6-FFC5-4349-847B-6875BDE1D37A}"/>
              </a:ext>
            </a:extLst>
          </p:cNvPr>
          <p:cNvSpPr>
            <a:spLocks noGrp="1"/>
          </p:cNvSpPr>
          <p:nvPr>
            <p:ph type="title"/>
          </p:nvPr>
        </p:nvSpPr>
        <p:spPr>
          <a:xfrm>
            <a:off x="686834" y="591344"/>
            <a:ext cx="3200400" cy="5585619"/>
          </a:xfrm>
        </p:spPr>
        <p:txBody>
          <a:bodyPr>
            <a:normAutofit/>
          </a:bodyPr>
          <a:lstStyle/>
          <a:p>
            <a:r>
              <a:rPr lang="en-US" dirty="0">
                <a:solidFill>
                  <a:srgbClr val="FFFFFF"/>
                </a:solidFill>
              </a:rPr>
              <a:t>POLLINATOR PROTECTION HB4237 / HB5195</a:t>
            </a:r>
          </a:p>
        </p:txBody>
      </p:sp>
      <p:sp>
        <p:nvSpPr>
          <p:cNvPr id="39" name="Arc 3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4D112683-9EB6-48CB-9793-848CB0BB0AF4}"/>
              </a:ext>
            </a:extLst>
          </p:cNvPr>
          <p:cNvSpPr>
            <a:spLocks noGrp="1"/>
          </p:cNvSpPr>
          <p:nvPr>
            <p:ph idx="1"/>
          </p:nvPr>
        </p:nvSpPr>
        <p:spPr>
          <a:xfrm>
            <a:off x="4447308" y="591344"/>
            <a:ext cx="6906491" cy="5585619"/>
          </a:xfrm>
        </p:spPr>
        <p:txBody>
          <a:bodyPr anchor="ctr">
            <a:normAutofit/>
          </a:bodyPr>
          <a:lstStyle/>
          <a:p>
            <a:r>
              <a:rPr lang="en-US" sz="1800" dirty="0">
                <a:solidFill>
                  <a:srgbClr val="FFFFFF"/>
                </a:solidFill>
              </a:rPr>
              <a:t>Prohibits a certified applicator from applying to blooming crops a pesticide with a label indicating that it is toxic to bees between the hours of 8:00 a.m. and 6:00 p.m. if the site of application is located within one-half mile of a registered apiary. </a:t>
            </a:r>
          </a:p>
          <a:p>
            <a:r>
              <a:rPr lang="en-US" sz="1800" dirty="0">
                <a:solidFill>
                  <a:srgbClr val="FFFFFF"/>
                </a:solidFill>
              </a:rPr>
              <a:t>Requires a certified applicator to notify in writing each registered apiary located within one-half mile of the site of application of the intended date and time of application at least 24 hours prior to application. </a:t>
            </a:r>
          </a:p>
          <a:p>
            <a:r>
              <a:rPr lang="en-US" sz="1800" dirty="0">
                <a:solidFill>
                  <a:srgbClr val="FFFFFF"/>
                </a:solidFill>
              </a:rPr>
              <a:t>Requires a certified applicator to provide a copy of the label of the product being applied upon request. </a:t>
            </a:r>
          </a:p>
          <a:p>
            <a:r>
              <a:rPr lang="en-US" sz="1800" dirty="0">
                <a:solidFill>
                  <a:srgbClr val="FFFFFF"/>
                </a:solidFill>
              </a:rPr>
              <a:t>Requires a certified applicator to maintain an active list of apiaries that are registered on the specialty crop registry on the first day of each month. </a:t>
            </a:r>
          </a:p>
          <a:p>
            <a:r>
              <a:rPr lang="en-US" sz="1800" dirty="0">
                <a:solidFill>
                  <a:srgbClr val="FFFFFF"/>
                </a:solidFill>
              </a:rPr>
              <a:t>Provides that any violation shall be considered a use contrary to label directions and shall be assessed the associated point value of 3 for purposes of determining the appropriate administrative action or penalty under the Illinois Pesticide Act. Defines "certified applicator", "label", "registered apiary", and "specialty crop registry".</a:t>
            </a:r>
          </a:p>
        </p:txBody>
      </p:sp>
    </p:spTree>
    <p:extLst>
      <p:ext uri="{BB962C8B-B14F-4D97-AF65-F5344CB8AC3E}">
        <p14:creationId xmlns:p14="http://schemas.microsoft.com/office/powerpoint/2010/main" val="2109368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outdoor, building, old, government building&#10;&#10;Description automatically generated">
            <a:extLst>
              <a:ext uri="{FF2B5EF4-FFF2-40B4-BE49-F238E27FC236}">
                <a16:creationId xmlns:a16="http://schemas.microsoft.com/office/drawing/2014/main" id="{14BBC95D-3945-4F49-B8C7-7D60AB42C0FF}"/>
              </a:ext>
            </a:extLst>
          </p:cNvPr>
          <p:cNvPicPr>
            <a:picLocks noChangeAspect="1"/>
          </p:cNvPicPr>
          <p:nvPr/>
        </p:nvPicPr>
        <p:blipFill rotWithShape="1">
          <a:blip r:embed="rId2">
            <a:extLst>
              <a:ext uri="{28A0092B-C50C-407E-A947-70E740481C1C}">
                <a14:useLocalDpi xmlns:a14="http://schemas.microsoft.com/office/drawing/2010/main" val="0"/>
              </a:ext>
            </a:extLst>
          </a:blip>
          <a:srcRect t="11932" b="2841"/>
          <a:stretch/>
        </p:blipFill>
        <p:spPr>
          <a:xfrm>
            <a:off x="-1" y="10"/>
            <a:ext cx="12192000" cy="6857990"/>
          </a:xfrm>
          <a:prstGeom prst="rect">
            <a:avLst/>
          </a:prstGeom>
        </p:spPr>
      </p:pic>
      <p:sp>
        <p:nvSpPr>
          <p:cNvPr id="23"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96988AD6-FFC5-4349-847B-6875BDE1D37A}"/>
              </a:ext>
            </a:extLst>
          </p:cNvPr>
          <p:cNvSpPr>
            <a:spLocks noGrp="1"/>
          </p:cNvSpPr>
          <p:nvPr>
            <p:ph type="title"/>
          </p:nvPr>
        </p:nvSpPr>
        <p:spPr>
          <a:xfrm>
            <a:off x="709448" y="1913950"/>
            <a:ext cx="4204137" cy="1342754"/>
          </a:xfrm>
        </p:spPr>
        <p:txBody>
          <a:bodyPr>
            <a:normAutofit/>
          </a:bodyPr>
          <a:lstStyle/>
          <a:p>
            <a:pPr algn="ctr"/>
            <a:r>
              <a:rPr lang="en-US" sz="3600" dirty="0"/>
              <a:t>CHLORPYRIFOS / HB5378</a:t>
            </a:r>
          </a:p>
        </p:txBody>
      </p:sp>
      <p:cxnSp>
        <p:nvCxnSpPr>
          <p:cNvPr id="25" name="Straight Connector 24">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4D112683-9EB6-48CB-9793-848CB0BB0AF4}"/>
              </a:ext>
            </a:extLst>
          </p:cNvPr>
          <p:cNvSpPr>
            <a:spLocks noGrp="1"/>
          </p:cNvSpPr>
          <p:nvPr>
            <p:ph idx="1"/>
          </p:nvPr>
        </p:nvSpPr>
        <p:spPr>
          <a:xfrm>
            <a:off x="525516" y="3417573"/>
            <a:ext cx="4593021" cy="2619839"/>
          </a:xfrm>
        </p:spPr>
        <p:txBody>
          <a:bodyPr anchor="ctr">
            <a:normAutofit/>
          </a:bodyPr>
          <a:lstStyle/>
          <a:p>
            <a:r>
              <a:rPr lang="en-US" sz="1800"/>
              <a:t>Amends the Illinois Pesticide Act. Expands the definition of "restricted use pesticide" to include pesticides containing chlorpyrifos or malathion as an active ingredient.</a:t>
            </a:r>
          </a:p>
        </p:txBody>
      </p:sp>
    </p:spTree>
    <p:extLst>
      <p:ext uri="{BB962C8B-B14F-4D97-AF65-F5344CB8AC3E}">
        <p14:creationId xmlns:p14="http://schemas.microsoft.com/office/powerpoint/2010/main" val="3272822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outdoor, building, old, government building&#10;&#10;Description automatically generated">
            <a:extLst>
              <a:ext uri="{FF2B5EF4-FFF2-40B4-BE49-F238E27FC236}">
                <a16:creationId xmlns:a16="http://schemas.microsoft.com/office/drawing/2014/main" id="{14BBC95D-3945-4F49-B8C7-7D60AB42C0FF}"/>
              </a:ext>
            </a:extLst>
          </p:cNvPr>
          <p:cNvPicPr>
            <a:picLocks noChangeAspect="1"/>
          </p:cNvPicPr>
          <p:nvPr/>
        </p:nvPicPr>
        <p:blipFill rotWithShape="1">
          <a:blip r:embed="rId2">
            <a:extLst>
              <a:ext uri="{28A0092B-C50C-407E-A947-70E740481C1C}">
                <a14:useLocalDpi xmlns:a14="http://schemas.microsoft.com/office/drawing/2010/main" val="0"/>
              </a:ext>
            </a:extLst>
          </a:blip>
          <a:srcRect t="11932" b="2841"/>
          <a:stretch/>
        </p:blipFill>
        <p:spPr>
          <a:xfrm>
            <a:off x="-1" y="10"/>
            <a:ext cx="12192000" cy="6857990"/>
          </a:xfrm>
          <a:prstGeom prst="rect">
            <a:avLst/>
          </a:prstGeom>
        </p:spPr>
      </p:pic>
      <p:sp>
        <p:nvSpPr>
          <p:cNvPr id="23"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96988AD6-FFC5-4349-847B-6875BDE1D37A}"/>
              </a:ext>
            </a:extLst>
          </p:cNvPr>
          <p:cNvSpPr>
            <a:spLocks noGrp="1"/>
          </p:cNvSpPr>
          <p:nvPr>
            <p:ph type="title"/>
          </p:nvPr>
        </p:nvSpPr>
        <p:spPr>
          <a:xfrm>
            <a:off x="709448" y="1913950"/>
            <a:ext cx="4204137" cy="1342754"/>
          </a:xfrm>
        </p:spPr>
        <p:txBody>
          <a:bodyPr>
            <a:normAutofit/>
          </a:bodyPr>
          <a:lstStyle/>
          <a:p>
            <a:pPr algn="ctr"/>
            <a:r>
              <a:rPr lang="en-US" sz="3600" dirty="0"/>
              <a:t>GLYPHOSATE BAN / HB3370</a:t>
            </a:r>
          </a:p>
        </p:txBody>
      </p:sp>
      <p:cxnSp>
        <p:nvCxnSpPr>
          <p:cNvPr id="25" name="Straight Connector 24">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4D112683-9EB6-48CB-9793-848CB0BB0AF4}"/>
              </a:ext>
            </a:extLst>
          </p:cNvPr>
          <p:cNvSpPr>
            <a:spLocks noGrp="1"/>
          </p:cNvSpPr>
          <p:nvPr>
            <p:ph idx="1"/>
          </p:nvPr>
        </p:nvSpPr>
        <p:spPr>
          <a:xfrm>
            <a:off x="525516" y="3417573"/>
            <a:ext cx="4593021" cy="2619839"/>
          </a:xfrm>
        </p:spPr>
        <p:txBody>
          <a:bodyPr anchor="ctr">
            <a:noAutofit/>
          </a:bodyPr>
          <a:lstStyle/>
          <a:p>
            <a:endParaRPr lang="en-US" sz="2400" dirty="0"/>
          </a:p>
          <a:p>
            <a:endParaRPr lang="en-US" sz="2400" dirty="0"/>
          </a:p>
          <a:p>
            <a:r>
              <a:rPr lang="en-US" sz="2400" dirty="0"/>
              <a:t>Amends the Illinois Pesticide Act. Provides that no person shall distribute, sell, offer for sale, or use glyphosate or any products containing glyphosate within Illinois. Provides that the Department of Agriculture may adopt any rules it deems necessary to implement the provisions.</a:t>
            </a:r>
          </a:p>
        </p:txBody>
      </p:sp>
    </p:spTree>
    <p:extLst>
      <p:ext uri="{BB962C8B-B14F-4D97-AF65-F5344CB8AC3E}">
        <p14:creationId xmlns:p14="http://schemas.microsoft.com/office/powerpoint/2010/main" val="3882768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outdoor, building, old, government building&#10;&#10;Description automatically generated">
            <a:extLst>
              <a:ext uri="{FF2B5EF4-FFF2-40B4-BE49-F238E27FC236}">
                <a16:creationId xmlns:a16="http://schemas.microsoft.com/office/drawing/2014/main" id="{14BBC95D-3945-4F49-B8C7-7D60AB42C0FF}"/>
              </a:ext>
            </a:extLst>
          </p:cNvPr>
          <p:cNvPicPr>
            <a:picLocks noChangeAspect="1"/>
          </p:cNvPicPr>
          <p:nvPr/>
        </p:nvPicPr>
        <p:blipFill rotWithShape="1">
          <a:blip r:embed="rId2">
            <a:extLst>
              <a:ext uri="{28A0092B-C50C-407E-A947-70E740481C1C}">
                <a14:useLocalDpi xmlns:a14="http://schemas.microsoft.com/office/drawing/2010/main" val="0"/>
              </a:ext>
            </a:extLst>
          </a:blip>
          <a:srcRect t="9091" r="24160"/>
          <a:stretch/>
        </p:blipFill>
        <p:spPr>
          <a:xfrm>
            <a:off x="5025637" y="0"/>
            <a:ext cx="6874274" cy="6858000"/>
          </a:xfrm>
          <a:prstGeom prst="rect">
            <a:avLst/>
          </a:prstGeom>
        </p:spPr>
      </p:pic>
      <p:sp>
        <p:nvSpPr>
          <p:cNvPr id="14" name="Rectangle 13">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6988AD6-FFC5-4349-847B-6875BDE1D37A}"/>
              </a:ext>
            </a:extLst>
          </p:cNvPr>
          <p:cNvSpPr>
            <a:spLocks noGrp="1"/>
          </p:cNvSpPr>
          <p:nvPr>
            <p:ph type="title"/>
          </p:nvPr>
        </p:nvSpPr>
        <p:spPr>
          <a:xfrm>
            <a:off x="371094" y="1161288"/>
            <a:ext cx="4946632" cy="1124712"/>
          </a:xfrm>
        </p:spPr>
        <p:txBody>
          <a:bodyPr anchor="b">
            <a:normAutofit/>
          </a:bodyPr>
          <a:lstStyle/>
          <a:p>
            <a:r>
              <a:rPr lang="en-US" sz="2800" dirty="0"/>
              <a:t>EPA-PACKAGING STEWARDSHIP  HB4258</a:t>
            </a:r>
          </a:p>
        </p:txBody>
      </p:sp>
      <p:sp>
        <p:nvSpPr>
          <p:cNvPr id="16" name="Rectangle 1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4D112683-9EB6-48CB-9793-848CB0BB0AF4}"/>
              </a:ext>
            </a:extLst>
          </p:cNvPr>
          <p:cNvSpPr>
            <a:spLocks noGrp="1"/>
          </p:cNvSpPr>
          <p:nvPr>
            <p:ph idx="1"/>
          </p:nvPr>
        </p:nvSpPr>
        <p:spPr>
          <a:xfrm>
            <a:off x="371093" y="2718054"/>
            <a:ext cx="4757497" cy="4011532"/>
          </a:xfrm>
        </p:spPr>
        <p:txBody>
          <a:bodyPr anchor="t">
            <a:noAutofit/>
          </a:bodyPr>
          <a:lstStyle/>
          <a:p>
            <a:r>
              <a:rPr lang="en-US" sz="1400" dirty="0"/>
              <a:t>Amends the Environmental Protection Act. Requires the Environmental Protection Agency to select and enter into a contract with a packaging stewardship organization to operate a packaging stewardship program meeting specified requirements. </a:t>
            </a:r>
          </a:p>
          <a:p>
            <a:r>
              <a:rPr lang="en-US" sz="1400" dirty="0"/>
              <a:t>Provides that the stewardship organization shall annually submit to the Agency and make available on its publicly accessible website a report with specified requirements. </a:t>
            </a:r>
          </a:p>
          <a:p>
            <a:r>
              <a:rPr lang="en-US" sz="1400" dirty="0"/>
              <a:t>Provides that the stewardship organization shall annually disburse to participating municipalities from a packaging stewardship fund reimbursement payments for the median per-ton cost of managing packaging material that is readily recyclable and reimbursement payments for the median per-ton cost of managing packaging material that is not readily recyclable. </a:t>
            </a:r>
          </a:p>
          <a:p>
            <a:r>
              <a:rPr lang="en-US" sz="1400" dirty="0"/>
              <a:t>Requires the Agency to administer and enforce the provisions and to adopt rules as necessary to implement, administer, and enforce the provisions. Contains other provisions.</a:t>
            </a:r>
          </a:p>
        </p:txBody>
      </p:sp>
    </p:spTree>
    <p:extLst>
      <p:ext uri="{BB962C8B-B14F-4D97-AF65-F5344CB8AC3E}">
        <p14:creationId xmlns:p14="http://schemas.microsoft.com/office/powerpoint/2010/main" val="3239206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outdoor, building, old, government building&#10;&#10;Description automatically generated">
            <a:extLst>
              <a:ext uri="{FF2B5EF4-FFF2-40B4-BE49-F238E27FC236}">
                <a16:creationId xmlns:a16="http://schemas.microsoft.com/office/drawing/2014/main" id="{14BBC95D-3945-4F49-B8C7-7D60AB42C0FF}"/>
              </a:ext>
            </a:extLst>
          </p:cNvPr>
          <p:cNvPicPr>
            <a:picLocks noChangeAspect="1"/>
          </p:cNvPicPr>
          <p:nvPr/>
        </p:nvPicPr>
        <p:blipFill rotWithShape="1">
          <a:blip r:embed="rId2">
            <a:extLst>
              <a:ext uri="{28A0092B-C50C-407E-A947-70E740481C1C}">
                <a14:useLocalDpi xmlns:a14="http://schemas.microsoft.com/office/drawing/2010/main" val="0"/>
              </a:ext>
            </a:extLst>
          </a:blip>
          <a:srcRect t="11932" b="2841"/>
          <a:stretch/>
        </p:blipFill>
        <p:spPr>
          <a:xfrm>
            <a:off x="-1" y="10"/>
            <a:ext cx="12192000" cy="6857990"/>
          </a:xfrm>
          <a:prstGeom prst="rect">
            <a:avLst/>
          </a:prstGeom>
        </p:spPr>
      </p:pic>
      <p:sp>
        <p:nvSpPr>
          <p:cNvPr id="23"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96988AD6-FFC5-4349-847B-6875BDE1D37A}"/>
              </a:ext>
            </a:extLst>
          </p:cNvPr>
          <p:cNvSpPr>
            <a:spLocks noGrp="1"/>
          </p:cNvSpPr>
          <p:nvPr>
            <p:ph type="title"/>
          </p:nvPr>
        </p:nvSpPr>
        <p:spPr>
          <a:xfrm>
            <a:off x="709448" y="1913950"/>
            <a:ext cx="4204137" cy="1342754"/>
          </a:xfrm>
        </p:spPr>
        <p:txBody>
          <a:bodyPr>
            <a:normAutofit fontScale="90000"/>
          </a:bodyPr>
          <a:lstStyle/>
          <a:p>
            <a:pPr algn="ctr"/>
            <a:r>
              <a:rPr lang="en-US" sz="3600" dirty="0"/>
              <a:t>CONSERVATION PESTICIDE LICENSE HB5067</a:t>
            </a:r>
          </a:p>
        </p:txBody>
      </p:sp>
      <p:cxnSp>
        <p:nvCxnSpPr>
          <p:cNvPr id="25" name="Straight Connector 24">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4D112683-9EB6-48CB-9793-848CB0BB0AF4}"/>
              </a:ext>
            </a:extLst>
          </p:cNvPr>
          <p:cNvSpPr>
            <a:spLocks noGrp="1"/>
          </p:cNvSpPr>
          <p:nvPr>
            <p:ph idx="1"/>
          </p:nvPr>
        </p:nvSpPr>
        <p:spPr>
          <a:xfrm>
            <a:off x="525516" y="3417573"/>
            <a:ext cx="4593021" cy="2619839"/>
          </a:xfrm>
        </p:spPr>
        <p:txBody>
          <a:bodyPr anchor="ctr">
            <a:normAutofit/>
          </a:bodyPr>
          <a:lstStyle/>
          <a:p>
            <a:r>
              <a:rPr lang="en-US" sz="1800" dirty="0"/>
              <a:t>Amends the Illinois Pesticide Act. Provides that the Department of Agriculture shall adopt rules establishing a conservation practitioner pesticide license to be issued under the Act. Effective January 1, 2023.</a:t>
            </a:r>
          </a:p>
        </p:txBody>
      </p:sp>
    </p:spTree>
    <p:extLst>
      <p:ext uri="{BB962C8B-B14F-4D97-AF65-F5344CB8AC3E}">
        <p14:creationId xmlns:p14="http://schemas.microsoft.com/office/powerpoint/2010/main" val="28783457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380</TotalTime>
  <Words>920</Words>
  <Application>Microsoft Macintosh PowerPoint</Application>
  <PresentationFormat>Widescreen</PresentationFormat>
  <Paragraphs>53</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IFCA Legislative Update February 14, 2022</vt:lpstr>
      <vt:lpstr>Dicamba Ban HB4363</vt:lpstr>
      <vt:lpstr>NEONICOTINOIDS SB3862 / HB4558</vt:lpstr>
      <vt:lpstr>PESTICIDES PENALTIES  HB4711 / SB3721</vt:lpstr>
      <vt:lpstr>POLLINATOR PROTECTION HB4237 / HB5195</vt:lpstr>
      <vt:lpstr>CHLORPYRIFOS / HB5378</vt:lpstr>
      <vt:lpstr>GLYPHOSATE BAN / HB3370</vt:lpstr>
      <vt:lpstr>EPA-PACKAGING STEWARDSHIP  HB4258</vt:lpstr>
      <vt:lpstr>CONSERVATION PESTICIDE LICENSE HB5067</vt:lpstr>
      <vt:lpstr>OTHER LEGISLATION IFCA IS WATCHING </vt:lpstr>
      <vt:lpstr>Federal Update / S.3283</vt:lpstr>
      <vt:lpstr>Cont… Federal Update / S.3283</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IFCA Legislative Update February 14, 2022</dc:title>
  <dc:creator>Kevin Johnson</dc:creator>
  <cp:lastModifiedBy>Luis Rund</cp:lastModifiedBy>
  <cp:revision>4</cp:revision>
  <cp:lastPrinted>2022-02-11T17:42:45Z</cp:lastPrinted>
  <dcterms:created xsi:type="dcterms:W3CDTF">2022-02-11T15:14:27Z</dcterms:created>
  <dcterms:modified xsi:type="dcterms:W3CDTF">2022-02-14T16:47:11Z</dcterms:modified>
</cp:coreProperties>
</file>